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2" r:id="rId2"/>
    <p:sldId id="263" r:id="rId3"/>
    <p:sldId id="256" r:id="rId4"/>
    <p:sldId id="274" r:id="rId5"/>
    <p:sldId id="260" r:id="rId6"/>
    <p:sldId id="259" r:id="rId7"/>
    <p:sldId id="261" r:id="rId8"/>
    <p:sldId id="257" r:id="rId9"/>
    <p:sldId id="264" r:id="rId10"/>
    <p:sldId id="270" r:id="rId11"/>
    <p:sldId id="269" r:id="rId12"/>
    <p:sldId id="271" r:id="rId13"/>
    <p:sldId id="265" r:id="rId14"/>
    <p:sldId id="266" r:id="rId15"/>
    <p:sldId id="267" r:id="rId16"/>
    <p:sldId id="268" r:id="rId17"/>
    <p:sldId id="272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1825EA-7A74-4248-8E6D-CCDD7BBFE354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FE7748-C52D-4AF4-82AD-9FA9D98565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655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0EFC08-A838-4EBD-B239-D19F77573691}" type="slidenum">
              <a:rPr lang="en-US" altLang="en-US"/>
              <a:pPr eaLnBrk="1" hangingPunct="1"/>
              <a:t>5</a:t>
            </a:fld>
            <a:endParaRPr lang="en-US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0EFC08-A838-4EBD-B239-D19F77573691}" type="slidenum">
              <a:rPr lang="en-US" altLang="en-US"/>
              <a:pPr eaLnBrk="1" hangingPunct="1"/>
              <a:t>6</a:t>
            </a:fld>
            <a:endParaRPr lang="en-US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E50EFC08-A838-4EBD-B239-D19F77573691}" type="slidenum">
              <a:rPr lang="en-US" altLang="en-US"/>
              <a:pPr eaLnBrk="1" hangingPunct="1"/>
              <a:t>7</a:t>
            </a:fld>
            <a:endParaRPr lang="en-US" altLang="en-US"/>
          </a:p>
        </p:txBody>
      </p:sp>
      <p:sp>
        <p:nvSpPr>
          <p:cNvPr id="1024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FE7748-C52D-4AF4-82AD-9FA9D985659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3734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27D5F8C2-F87C-4215-AE73-D0486B64EAE3}" type="slidenum">
              <a:rPr lang="en-US" altLang="en-US"/>
              <a:pPr eaLnBrk="1" hangingPunct="1"/>
              <a:t>11</a:t>
            </a:fld>
            <a:endParaRPr lang="en-US" altLang="en-US"/>
          </a:p>
        </p:txBody>
      </p:sp>
      <p:sp>
        <p:nvSpPr>
          <p:cNvPr id="1331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39876FB-4B09-46B9-9D9A-F5621A779F35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3803801-E49F-4EFB-830A-C6A5F817758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3.png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003829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What is the purpose of having sources for a research paper?</a:t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b="1" dirty="0" smtClean="0"/>
              <a:t>List as many sources as you can.</a:t>
            </a:r>
            <a:endParaRPr lang="en-US" sz="4000" b="1" dirty="0"/>
          </a:p>
        </p:txBody>
      </p:sp>
      <p:pic>
        <p:nvPicPr>
          <p:cNvPr id="18434" name="Picture 2" descr="http://images.clipartpanda.com/jury-clipart-clipart-pencil-checkli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4267200"/>
            <a:ext cx="2286000" cy="222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www.computerclipart.com/computer_clipart_images/desktop_computer_keyboard_and_mouse_and_monitor_0515-0909-2116-0515_SM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267200"/>
            <a:ext cx="1905000" cy="1998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75287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1752600"/>
            <a:ext cx="7620000" cy="3886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82782" y="2485072"/>
            <a:ext cx="7578017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000" b="1" dirty="0">
                <a:solidFill>
                  <a:srgbClr val="FF0000"/>
                </a:solidFill>
              </a:rPr>
              <a:t>Author’s Last Name</a:t>
            </a:r>
            <a:r>
              <a:rPr lang="en-US" altLang="en-US" sz="3000" b="1" dirty="0"/>
              <a:t>, First Name Middle Initial. </a:t>
            </a:r>
            <a:r>
              <a:rPr lang="en-US" altLang="en-US" sz="3000" b="1" u="sng" dirty="0">
                <a:solidFill>
                  <a:schemeClr val="accent2"/>
                </a:solidFill>
              </a:rPr>
              <a:t>Title of Book</a:t>
            </a:r>
            <a:r>
              <a:rPr lang="en-US" altLang="en-US" sz="3000" b="1" dirty="0"/>
              <a:t>. </a:t>
            </a:r>
            <a:r>
              <a:rPr lang="en-US" altLang="en-US" sz="3000" b="1" dirty="0">
                <a:solidFill>
                  <a:schemeClr val="accent3"/>
                </a:solidFill>
              </a:rPr>
              <a:t>City of  Publication</a:t>
            </a:r>
            <a:r>
              <a:rPr lang="en-US" altLang="en-US" sz="3000" b="1" dirty="0">
                <a:solidFill>
                  <a:schemeClr val="folHlink"/>
                </a:solidFill>
              </a:rPr>
              <a:t>:</a:t>
            </a:r>
            <a:r>
              <a:rPr lang="en-US" altLang="en-US" sz="3000" b="1" dirty="0"/>
              <a:t> </a:t>
            </a:r>
            <a:r>
              <a:rPr lang="en-US" altLang="en-US" sz="3000" b="1" dirty="0">
                <a:solidFill>
                  <a:srgbClr val="FF66CC"/>
                </a:solidFill>
              </a:rPr>
              <a:t>Publisher,</a:t>
            </a:r>
            <a:r>
              <a:rPr lang="en-US" altLang="en-US" sz="3000" b="1" dirty="0"/>
              <a:t> </a:t>
            </a:r>
            <a:r>
              <a:rPr lang="en-US" altLang="en-US" sz="3000" b="1" dirty="0">
                <a:solidFill>
                  <a:schemeClr val="accent4"/>
                </a:solidFill>
              </a:rPr>
              <a:t>Year of Publication</a:t>
            </a:r>
            <a:r>
              <a:rPr lang="en-US" altLang="en-US" sz="3000" dirty="0">
                <a:solidFill>
                  <a:schemeClr val="accent4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66800" y="926068"/>
            <a:ext cx="7010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Copy this Format Down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198197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5"/>
          <p:cNvSpPr>
            <a:spLocks noGrp="1" noChangeArrowheads="1"/>
          </p:cNvSpPr>
          <p:nvPr>
            <p:ph type="title"/>
          </p:nvPr>
        </p:nvSpPr>
        <p:spPr>
          <a:xfrm>
            <a:off x="1204856" y="304800"/>
            <a:ext cx="7024744" cy="1143000"/>
          </a:xfrm>
        </p:spPr>
        <p:txBody>
          <a:bodyPr/>
          <a:lstStyle/>
          <a:p>
            <a:pPr eaLnBrk="1" hangingPunct="1"/>
            <a:r>
              <a:rPr lang="en-US" altLang="en-US" b="1" u="sng" dirty="0" smtClean="0"/>
              <a:t>Sample </a:t>
            </a:r>
            <a:r>
              <a:rPr lang="en-US" altLang="en-US" b="1" u="sng" dirty="0" smtClean="0">
                <a:solidFill>
                  <a:srgbClr val="FF0000"/>
                </a:solidFill>
              </a:rPr>
              <a:t>Book</a:t>
            </a:r>
            <a:r>
              <a:rPr lang="en-US" altLang="en-US" b="1" u="sng" dirty="0" smtClean="0"/>
              <a:t> Source Card</a:t>
            </a:r>
          </a:p>
        </p:txBody>
      </p:sp>
      <p:graphicFrame>
        <p:nvGraphicFramePr>
          <p:cNvPr id="6147" name="Object 4"/>
          <p:cNvGraphicFramePr>
            <a:graphicFrameLocks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8486720"/>
              </p:ext>
            </p:extLst>
          </p:nvPr>
        </p:nvGraphicFramePr>
        <p:xfrm>
          <a:off x="609600" y="1706130"/>
          <a:ext cx="7924800" cy="483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Photo Editor Photo" r:id="rId4" imgW="4285714" imgH="2666667" progId="MSPhotoEd.3">
                  <p:embed/>
                </p:oleObj>
              </mc:Choice>
              <mc:Fallback>
                <p:oleObj name="Photo Editor Photo" r:id="rId4" imgW="4285714" imgH="2666667" progId="MSPhotoEd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706130"/>
                        <a:ext cx="7924800" cy="4835525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49" name="Text Box 8"/>
          <p:cNvSpPr txBox="1">
            <a:spLocks noChangeArrowheads="1"/>
          </p:cNvSpPr>
          <p:nvPr/>
        </p:nvSpPr>
        <p:spPr bwMode="auto">
          <a:xfrm>
            <a:off x="609600" y="1752600"/>
            <a:ext cx="3276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en-US" sz="3600" b="1"/>
              <a:t>Book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609600" y="5334000"/>
            <a:ext cx="7772400" cy="12464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500" b="1" i="1" dirty="0">
                <a:solidFill>
                  <a:srgbClr val="FF0000"/>
                </a:solidFill>
              </a:rPr>
              <a:t>Author’s Last Name</a:t>
            </a:r>
            <a:r>
              <a:rPr lang="en-US" altLang="en-US" sz="2500" b="1" i="1" dirty="0"/>
              <a:t>, First Name Middle Initial. </a:t>
            </a:r>
            <a:endParaRPr lang="en-US" altLang="en-US" sz="2500" b="1" i="1" dirty="0" smtClean="0"/>
          </a:p>
          <a:p>
            <a:pPr eaLnBrk="1" hangingPunct="1"/>
            <a:r>
              <a:rPr lang="en-US" altLang="en-US" sz="2500" b="1" i="1" u="sng" dirty="0" smtClean="0">
                <a:solidFill>
                  <a:schemeClr val="accent2"/>
                </a:solidFill>
              </a:rPr>
              <a:t>Title </a:t>
            </a:r>
            <a:r>
              <a:rPr lang="en-US" altLang="en-US" sz="2500" b="1" i="1" u="sng" dirty="0">
                <a:solidFill>
                  <a:schemeClr val="accent2"/>
                </a:solidFill>
              </a:rPr>
              <a:t>of Book</a:t>
            </a:r>
            <a:r>
              <a:rPr lang="en-US" altLang="en-US" sz="2500" b="1" i="1" dirty="0"/>
              <a:t>. </a:t>
            </a:r>
            <a:r>
              <a:rPr lang="en-US" altLang="en-US" sz="2500" b="1" i="1" dirty="0">
                <a:solidFill>
                  <a:schemeClr val="accent3"/>
                </a:solidFill>
              </a:rPr>
              <a:t>City of  Publication</a:t>
            </a:r>
            <a:r>
              <a:rPr lang="en-US" altLang="en-US" sz="2500" b="1" i="1" dirty="0">
                <a:solidFill>
                  <a:schemeClr val="folHlink"/>
                </a:solidFill>
              </a:rPr>
              <a:t>:</a:t>
            </a:r>
            <a:r>
              <a:rPr lang="en-US" altLang="en-US" sz="2500" b="1" i="1" dirty="0"/>
              <a:t> </a:t>
            </a:r>
            <a:r>
              <a:rPr lang="en-US" altLang="en-US" sz="2500" b="1" i="1" dirty="0">
                <a:solidFill>
                  <a:srgbClr val="FF66CC"/>
                </a:solidFill>
              </a:rPr>
              <a:t>Publisher,</a:t>
            </a:r>
            <a:r>
              <a:rPr lang="en-US" altLang="en-US" sz="2500" b="1" i="1" dirty="0"/>
              <a:t> </a:t>
            </a:r>
            <a:r>
              <a:rPr lang="en-US" altLang="en-US" sz="2500" b="1" i="1" dirty="0">
                <a:solidFill>
                  <a:schemeClr val="accent4"/>
                </a:solidFill>
              </a:rPr>
              <a:t>Year of Publication.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762000" y="2590800"/>
            <a:ext cx="7620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rgbClr val="FF0000"/>
                </a:solidFill>
              </a:rPr>
              <a:t>Riordan</a:t>
            </a:r>
            <a:r>
              <a:rPr lang="en-US" sz="4000" b="1" dirty="0"/>
              <a:t>, Rick. </a:t>
            </a:r>
            <a:r>
              <a:rPr lang="en-US" sz="4000" b="1" i="1" dirty="0">
                <a:solidFill>
                  <a:schemeClr val="accent2"/>
                </a:solidFill>
              </a:rPr>
              <a:t>The Lightning Thief</a:t>
            </a:r>
            <a:r>
              <a:rPr lang="en-US" sz="4000" b="1" dirty="0"/>
              <a:t>. </a:t>
            </a:r>
            <a:r>
              <a:rPr lang="en-US" sz="4000" b="1" dirty="0">
                <a:solidFill>
                  <a:schemeClr val="accent3"/>
                </a:solidFill>
              </a:rPr>
              <a:t>New York: </a:t>
            </a:r>
            <a:r>
              <a:rPr lang="en-US" sz="4000" b="1" dirty="0" smtClean="0">
                <a:solidFill>
                  <a:srgbClr val="FF33CC"/>
                </a:solidFill>
              </a:rPr>
              <a:t>Miramax</a:t>
            </a:r>
            <a:r>
              <a:rPr lang="en-US" sz="4000" b="1" dirty="0" smtClean="0"/>
              <a:t>, </a:t>
            </a:r>
            <a:r>
              <a:rPr lang="en-US" sz="4000" b="1" dirty="0">
                <a:solidFill>
                  <a:schemeClr val="accent4"/>
                </a:solidFill>
              </a:rPr>
              <a:t>2005</a:t>
            </a:r>
            <a:r>
              <a:rPr lang="en-US" sz="4000" b="1" dirty="0"/>
              <a:t>. Print.</a:t>
            </a:r>
          </a:p>
        </p:txBody>
      </p:sp>
    </p:spTree>
    <p:extLst>
      <p:ext uri="{BB962C8B-B14F-4D97-AF65-F5344CB8AC3E}">
        <p14:creationId xmlns:p14="http://schemas.microsoft.com/office/powerpoint/2010/main" val="27708069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chemeClr val="accent3"/>
                </a:solidFill>
              </a:rPr>
              <a:t>Create a Source Card for </a:t>
            </a:r>
            <a:r>
              <a:rPr lang="en-US" b="1" i="1" u="sng" dirty="0" smtClean="0">
                <a:solidFill>
                  <a:schemeClr val="accent3"/>
                </a:solidFill>
              </a:rPr>
              <a:t>The Giver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1123128"/>
              </p:ext>
            </p:extLst>
          </p:nvPr>
        </p:nvGraphicFramePr>
        <p:xfrm>
          <a:off x="762000" y="1706563"/>
          <a:ext cx="7696200" cy="461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Photo Editor Photo" r:id="rId3" imgW="4285714" imgH="2666667" progId="MSPhotoEd.3">
                  <p:embed/>
                </p:oleObj>
              </mc:Choice>
              <mc:Fallback>
                <p:oleObj name="Photo Editor Photo" r:id="rId3" imgW="4285714" imgH="2666667" progId="MSPhotoEd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1706563"/>
                        <a:ext cx="7696200" cy="4618037"/>
                      </a:xfrm>
                      <a:prstGeom prst="rect">
                        <a:avLst/>
                      </a:prstGeom>
                      <a:noFill/>
                      <a:ln w="38100" cmpd="dbl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762000" y="2895600"/>
            <a:ext cx="7696200" cy="1338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700" b="1" dirty="0">
                <a:solidFill>
                  <a:srgbClr val="FF0000"/>
                </a:solidFill>
              </a:rPr>
              <a:t>Author’s Last Name</a:t>
            </a:r>
            <a:r>
              <a:rPr lang="en-US" altLang="en-US" sz="2700" b="1" dirty="0"/>
              <a:t>, First Name Middle Initial. </a:t>
            </a:r>
            <a:endParaRPr lang="en-US" altLang="en-US" sz="2700" b="1" dirty="0" smtClean="0"/>
          </a:p>
          <a:p>
            <a:pPr eaLnBrk="1" hangingPunct="1"/>
            <a:r>
              <a:rPr lang="en-US" altLang="en-US" sz="2700" b="1" u="sng" dirty="0" smtClean="0">
                <a:solidFill>
                  <a:schemeClr val="accent2"/>
                </a:solidFill>
              </a:rPr>
              <a:t>Title </a:t>
            </a:r>
            <a:r>
              <a:rPr lang="en-US" altLang="en-US" sz="2700" b="1" u="sng" dirty="0">
                <a:solidFill>
                  <a:schemeClr val="accent2"/>
                </a:solidFill>
              </a:rPr>
              <a:t>of Book</a:t>
            </a:r>
            <a:r>
              <a:rPr lang="en-US" altLang="en-US" sz="2700" b="1" dirty="0"/>
              <a:t>. </a:t>
            </a:r>
            <a:r>
              <a:rPr lang="en-US" altLang="en-US" sz="2700" b="1" dirty="0">
                <a:solidFill>
                  <a:schemeClr val="accent3"/>
                </a:solidFill>
              </a:rPr>
              <a:t>City of  Publication</a:t>
            </a:r>
            <a:r>
              <a:rPr lang="en-US" altLang="en-US" sz="2700" b="1" dirty="0">
                <a:solidFill>
                  <a:schemeClr val="folHlink"/>
                </a:solidFill>
              </a:rPr>
              <a:t>:</a:t>
            </a:r>
            <a:r>
              <a:rPr lang="en-US" altLang="en-US" sz="2700" b="1" dirty="0"/>
              <a:t> </a:t>
            </a:r>
            <a:r>
              <a:rPr lang="en-US" altLang="en-US" sz="2700" b="1" dirty="0">
                <a:solidFill>
                  <a:srgbClr val="FF66CC"/>
                </a:solidFill>
              </a:rPr>
              <a:t>Publisher,</a:t>
            </a:r>
            <a:r>
              <a:rPr lang="en-US" altLang="en-US" sz="2700" b="1" dirty="0"/>
              <a:t> </a:t>
            </a:r>
            <a:r>
              <a:rPr lang="en-US" altLang="en-US" sz="2700" b="1" dirty="0">
                <a:solidFill>
                  <a:schemeClr val="accent4"/>
                </a:solidFill>
              </a:rPr>
              <a:t>Year of Publication.</a:t>
            </a:r>
          </a:p>
        </p:txBody>
      </p:sp>
    </p:spTree>
    <p:extLst>
      <p:ext uri="{BB962C8B-B14F-4D97-AF65-F5344CB8AC3E}">
        <p14:creationId xmlns:p14="http://schemas.microsoft.com/office/powerpoint/2010/main" val="4160520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Goes On a Source Card?</a:t>
            </a:r>
            <a:endParaRPr lang="en-US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229600" cy="2895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500" b="1" dirty="0" smtClean="0">
                <a:solidFill>
                  <a:schemeClr val="accent2"/>
                </a:solidFill>
              </a:rPr>
              <a:t>Information you did not know about your topic </a:t>
            </a:r>
            <a:r>
              <a:rPr lang="en-US" sz="3500" b="1" dirty="0" smtClean="0"/>
              <a:t>that you get from another author</a:t>
            </a:r>
          </a:p>
        </p:txBody>
      </p:sp>
      <p:pic>
        <p:nvPicPr>
          <p:cNvPr id="8194" name="Picture 2" descr="https://encrypted-tbn2.gstatic.com/images?q=tbn:ANd9GcTrlc31pV-cWaSHAbU_tqSfJFIRAAxdw-pDD-Jy5tZvNvTkLgb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14597">
            <a:off x="2106950" y="3589936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thumbs.dreamstime.com/z/schoolboy-homework-76925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29"/>
          <a:stretch/>
        </p:blipFill>
        <p:spPr bwMode="auto">
          <a:xfrm>
            <a:off x="4419600" y="2743200"/>
            <a:ext cx="3810000" cy="3516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0080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22098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Take Another Author’s Information:</a:t>
            </a:r>
            <a:endParaRPr lang="en-US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429000"/>
          </a:xfrm>
        </p:spPr>
        <p:txBody>
          <a:bodyPr>
            <a:noAutofit/>
          </a:bodyPr>
          <a:lstStyle/>
          <a:p>
            <a:pPr eaLnBrk="1" hangingPunct="1"/>
            <a:r>
              <a:rPr lang="en-US" sz="4500" b="1" dirty="0" smtClean="0">
                <a:solidFill>
                  <a:schemeClr val="accent2"/>
                </a:solidFill>
              </a:rPr>
              <a:t>Paraphrase</a:t>
            </a:r>
          </a:p>
          <a:p>
            <a:pPr eaLnBrk="1" hangingPunct="1"/>
            <a:r>
              <a:rPr lang="en-US" sz="4500" b="1" dirty="0" smtClean="0">
                <a:solidFill>
                  <a:schemeClr val="accent2"/>
                </a:solidFill>
              </a:rPr>
              <a:t>Summarize</a:t>
            </a:r>
          </a:p>
          <a:p>
            <a:pPr eaLnBrk="1" hangingPunct="1"/>
            <a:r>
              <a:rPr lang="en-US" sz="4500" b="1" dirty="0" smtClean="0">
                <a:solidFill>
                  <a:schemeClr val="accent2"/>
                </a:solidFill>
              </a:rPr>
              <a:t>Quote</a:t>
            </a:r>
            <a:endParaRPr lang="en-US" sz="4500" b="1" dirty="0" smtClean="0">
              <a:solidFill>
                <a:schemeClr val="accent2"/>
              </a:solidFill>
            </a:endParaRPr>
          </a:p>
          <a:p>
            <a:pPr algn="ctr" eaLnBrk="1" hangingPunct="1">
              <a:buFontTx/>
              <a:buNone/>
            </a:pPr>
            <a:r>
              <a:rPr lang="en-US" sz="4500" b="1" dirty="0" smtClean="0"/>
              <a:t>	</a:t>
            </a:r>
            <a:r>
              <a:rPr lang="en-US" sz="4500" b="1" u="sng" dirty="0" smtClean="0"/>
              <a:t>DON’T PLAGIARIZE!!!!</a:t>
            </a:r>
          </a:p>
          <a:p>
            <a:pPr eaLnBrk="1" hangingPunct="1">
              <a:buFontTx/>
              <a:buNone/>
            </a:pPr>
            <a:endParaRPr lang="en-US" sz="4500" b="1" dirty="0" smtClean="0"/>
          </a:p>
        </p:txBody>
      </p:sp>
      <p:pic>
        <p:nvPicPr>
          <p:cNvPr id="7170" name="Picture 2" descr="http://www.wpclipart.com/office/supplies/paper/take_no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86000"/>
            <a:ext cx="2819400" cy="2514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009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PLAGIARISM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599"/>
            <a:ext cx="8229600" cy="3276600"/>
          </a:xfrm>
        </p:spPr>
        <p:txBody>
          <a:bodyPr/>
          <a:lstStyle/>
          <a:p>
            <a:pPr eaLnBrk="1" hangingPunct="1"/>
            <a:r>
              <a:rPr lang="en-US" sz="2800" b="1" i="1" dirty="0" smtClean="0">
                <a:solidFill>
                  <a:srgbClr val="C00000"/>
                </a:solidFill>
              </a:rPr>
              <a:t>It's like lip-synching to someone else's voice and accepting the applause and rewards for yourself.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</a:p>
          <a:p>
            <a:pPr eaLnBrk="1" hangingPunct="1">
              <a:buFontTx/>
              <a:buNone/>
            </a:pPr>
            <a:endParaRPr lang="en-US" sz="2800" b="1" dirty="0" smtClean="0"/>
          </a:p>
          <a:p>
            <a:pPr eaLnBrk="1" hangingPunct="1"/>
            <a:r>
              <a:rPr lang="en-US" sz="2800" b="1" dirty="0" smtClean="0"/>
              <a:t>IF YOU PLAGIARIZE, YOU WILL FAIL!!! </a:t>
            </a:r>
            <a:r>
              <a:rPr lang="en-US" sz="2800" b="1" dirty="0" smtClean="0">
                <a:solidFill>
                  <a:schemeClr val="accent2"/>
                </a:solidFill>
              </a:rPr>
              <a:t>…any time you take a writer’s words and use them as your own, you are plagiarizing</a:t>
            </a:r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6096000" y="692727"/>
            <a:ext cx="1219200" cy="1136074"/>
          </a:xfrm>
          <a:custGeom>
            <a:avLst/>
            <a:gdLst>
              <a:gd name="T0" fmla="*/ 2705100 w 21600"/>
              <a:gd name="T1" fmla="*/ 0 h 21600"/>
              <a:gd name="T2" fmla="*/ 792244 w 21600"/>
              <a:gd name="T3" fmla="*/ 290117 h 21600"/>
              <a:gd name="T4" fmla="*/ 0 w 21600"/>
              <a:gd name="T5" fmla="*/ 990600 h 21600"/>
              <a:gd name="T6" fmla="*/ 792244 w 21600"/>
              <a:gd name="T7" fmla="*/ 1691083 h 21600"/>
              <a:gd name="T8" fmla="*/ 2705100 w 21600"/>
              <a:gd name="T9" fmla="*/ 1981200 h 21600"/>
              <a:gd name="T10" fmla="*/ 4617957 w 21600"/>
              <a:gd name="T11" fmla="*/ 1691083 h 21600"/>
              <a:gd name="T12" fmla="*/ 5410200 w 21600"/>
              <a:gd name="T13" fmla="*/ 990600 h 21600"/>
              <a:gd name="T14" fmla="*/ 4617957 w 21600"/>
              <a:gd name="T15" fmla="*/ 2901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C00000">
              <a:alpha val="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AutoShape 4"/>
          <p:cNvSpPr>
            <a:spLocks noChangeArrowheads="1"/>
          </p:cNvSpPr>
          <p:nvPr/>
        </p:nvSpPr>
        <p:spPr bwMode="auto">
          <a:xfrm>
            <a:off x="1828800" y="692727"/>
            <a:ext cx="1219200" cy="1136074"/>
          </a:xfrm>
          <a:custGeom>
            <a:avLst/>
            <a:gdLst>
              <a:gd name="T0" fmla="*/ 2705100 w 21600"/>
              <a:gd name="T1" fmla="*/ 0 h 21600"/>
              <a:gd name="T2" fmla="*/ 792244 w 21600"/>
              <a:gd name="T3" fmla="*/ 290117 h 21600"/>
              <a:gd name="T4" fmla="*/ 0 w 21600"/>
              <a:gd name="T5" fmla="*/ 990600 h 21600"/>
              <a:gd name="T6" fmla="*/ 792244 w 21600"/>
              <a:gd name="T7" fmla="*/ 1691083 h 21600"/>
              <a:gd name="T8" fmla="*/ 2705100 w 21600"/>
              <a:gd name="T9" fmla="*/ 1981200 h 21600"/>
              <a:gd name="T10" fmla="*/ 4617957 w 21600"/>
              <a:gd name="T11" fmla="*/ 1691083 h 21600"/>
              <a:gd name="T12" fmla="*/ 5410200 w 21600"/>
              <a:gd name="T13" fmla="*/ 990600 h 21600"/>
              <a:gd name="T14" fmla="*/ 4617957 w 21600"/>
              <a:gd name="T15" fmla="*/ 290117 h 2160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3163 w 21600"/>
              <a:gd name="T25" fmla="*/ 3163 h 21600"/>
              <a:gd name="T26" fmla="*/ 18437 w 21600"/>
              <a:gd name="T27" fmla="*/ 18437 h 21600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17401" y="15493"/>
                </a:moveTo>
                <a:cubicBezTo>
                  <a:pt x="18376" y="14122"/>
                  <a:pt x="18900" y="12482"/>
                  <a:pt x="18900" y="10800"/>
                </a:cubicBezTo>
                <a:cubicBezTo>
                  <a:pt x="18900" y="6326"/>
                  <a:pt x="15273" y="2700"/>
                  <a:pt x="10800" y="2700"/>
                </a:cubicBezTo>
                <a:cubicBezTo>
                  <a:pt x="9117" y="2699"/>
                  <a:pt x="7477" y="3223"/>
                  <a:pt x="6106" y="4198"/>
                </a:cubicBezTo>
                <a:close/>
                <a:moveTo>
                  <a:pt x="4198" y="6106"/>
                </a:moveTo>
                <a:cubicBezTo>
                  <a:pt x="3223" y="7477"/>
                  <a:pt x="2700" y="9117"/>
                  <a:pt x="2700" y="10799"/>
                </a:cubicBezTo>
                <a:cubicBezTo>
                  <a:pt x="2700" y="15273"/>
                  <a:pt x="6326" y="18900"/>
                  <a:pt x="10800" y="18900"/>
                </a:cubicBezTo>
                <a:cubicBezTo>
                  <a:pt x="12482" y="18900"/>
                  <a:pt x="14122" y="18376"/>
                  <a:pt x="15493" y="17401"/>
                </a:cubicBezTo>
                <a:close/>
              </a:path>
            </a:pathLst>
          </a:custGeom>
          <a:solidFill>
            <a:srgbClr val="C00000">
              <a:alpha val="9019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55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600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Another Writer’s Words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Own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 the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RIGHT Way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!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305800" cy="41910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b="1" dirty="0" smtClean="0">
                <a:solidFill>
                  <a:schemeClr val="accent2"/>
                </a:solidFill>
              </a:rPr>
              <a:t>Paraphrase/Summarize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endParaRPr lang="en-US" sz="3000" b="1" dirty="0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>
                <a:solidFill>
                  <a:schemeClr val="accent2"/>
                </a:solidFill>
              </a:rPr>
              <a:t>Direct Quote with Citation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b="1" dirty="0" smtClean="0"/>
              <a:t>Include </a:t>
            </a:r>
            <a:r>
              <a:rPr lang="en-US" sz="3000" b="1" dirty="0" smtClean="0">
                <a:solidFill>
                  <a:schemeClr val="accent2"/>
                </a:solidFill>
              </a:rPr>
              <a:t>your own thoughts</a:t>
            </a:r>
            <a:r>
              <a:rPr lang="en-US" sz="3000" b="1" dirty="0" smtClean="0"/>
              <a:t> about what the writer has to say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3000" b="1" dirty="0"/>
              <a:t/>
            </a:r>
            <a:br>
              <a:rPr lang="en-US" sz="3000" b="1" dirty="0"/>
            </a:br>
            <a:r>
              <a:rPr lang="en-US" sz="4000" b="1" dirty="0" smtClean="0">
                <a:solidFill>
                  <a:srgbClr val="C00000"/>
                </a:solidFill>
              </a:rPr>
              <a:t>ALWAYS </a:t>
            </a:r>
            <a:r>
              <a:rPr lang="en-US" sz="4000" b="1" dirty="0" smtClean="0">
                <a:solidFill>
                  <a:srgbClr val="C00000"/>
                </a:solidFill>
              </a:rPr>
              <a:t>GIVE THE CREDIT TO THE REAL AUTHOR!</a:t>
            </a:r>
          </a:p>
        </p:txBody>
      </p:sp>
      <p:pic>
        <p:nvPicPr>
          <p:cNvPr id="5122" name="Picture 2" descr="http://images.clipartpanda.com/student-raising-hand-clip-art-53-education-student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44914"/>
            <a:ext cx="2057400" cy="1977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575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0772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endParaRPr lang="en-US" sz="50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153400" cy="43434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Complete </a:t>
            </a:r>
            <a:r>
              <a:rPr lang="en-US" sz="30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Source Cards </a:t>
            </a:r>
            <a:r>
              <a:rPr lang="en-US" sz="3000" b="1" dirty="0" smtClean="0"/>
              <a:t>for </a:t>
            </a:r>
            <a:r>
              <a:rPr lang="en-US" sz="3000" b="1" i="1" dirty="0" smtClean="0"/>
              <a:t>The Giver </a:t>
            </a:r>
            <a:r>
              <a:rPr lang="en-US" sz="3000" b="1" dirty="0" smtClean="0"/>
              <a:t>relating to the idea of DYSTOPIA </a:t>
            </a:r>
            <a:br>
              <a:rPr lang="en-US" sz="3000" b="1" dirty="0" smtClean="0"/>
            </a:br>
            <a:r>
              <a:rPr lang="en-US" sz="3000" b="1" i="1" dirty="0" smtClean="0"/>
              <a:t>(a society that is not perfect):</a:t>
            </a:r>
            <a:br>
              <a:rPr lang="en-US" sz="3000" b="1" i="1" dirty="0" smtClean="0"/>
            </a:br>
            <a:endParaRPr lang="en-US" sz="3000" b="1" i="1" dirty="0" smtClean="0"/>
          </a:p>
          <a:p>
            <a:pPr lvl="1"/>
            <a:r>
              <a:rPr lang="en-US" sz="3000" b="1" dirty="0" smtClean="0">
                <a:solidFill>
                  <a:schemeClr val="accent2"/>
                </a:solidFill>
              </a:rPr>
              <a:t>1 Paraphrase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pPr lvl="1"/>
            <a:r>
              <a:rPr lang="en-US" sz="3000" b="1" dirty="0" smtClean="0">
                <a:solidFill>
                  <a:schemeClr val="accent2"/>
                </a:solidFill>
              </a:rPr>
              <a:t>1 Direct Quotation</a:t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endParaRPr lang="en-US" sz="3000" b="1" dirty="0" smtClean="0">
              <a:solidFill>
                <a:schemeClr val="accent2"/>
              </a:solidFill>
            </a:endParaRPr>
          </a:p>
          <a:p>
            <a:pPr lvl="1"/>
            <a:r>
              <a:rPr lang="en-US" sz="3000" b="1" dirty="0" smtClean="0">
                <a:solidFill>
                  <a:schemeClr val="accent2"/>
                </a:solidFill>
              </a:rPr>
              <a:t>1 Summary</a:t>
            </a:r>
            <a:endParaRPr lang="en-US" sz="3000" b="1" dirty="0">
              <a:solidFill>
                <a:schemeClr val="accent2"/>
              </a:solidFill>
            </a:endParaRPr>
          </a:p>
        </p:txBody>
      </p:sp>
      <p:pic>
        <p:nvPicPr>
          <p:cNvPr id="17410" name="Picture 2" descr="http://i446.photobucket.com/albums/qq185/xxkitty16xx20/TheGiv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3200400"/>
            <a:ext cx="2133600" cy="2937224"/>
          </a:xfrm>
          <a:prstGeom prst="rect">
            <a:avLst/>
          </a:prstGeom>
          <a:noFill/>
          <a:ln w="76200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4679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1307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r>
              <a:rPr lang="en-US" b="1" i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i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Giver</a:t>
            </a:r>
            <a:endParaRPr lang="en-US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705" y="1598484"/>
            <a:ext cx="8259579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Complete Double Entry </a:t>
            </a:r>
            <a:r>
              <a:rPr lang="en-US" sz="3000" b="1" dirty="0" smtClean="0"/>
              <a:t>Journals during </a:t>
            </a:r>
            <a:r>
              <a:rPr lang="en-US" sz="3000" b="1" dirty="0" smtClean="0"/>
              <a:t>the reading time</a:t>
            </a:r>
            <a:endParaRPr lang="en-US" sz="3000" b="1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0840841"/>
              </p:ext>
            </p:extLst>
          </p:nvPr>
        </p:nvGraphicFramePr>
        <p:xfrm>
          <a:off x="609599" y="2788170"/>
          <a:ext cx="7934793" cy="36426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9083"/>
                <a:gridCol w="3890779"/>
                <a:gridCol w="2644931"/>
              </a:tblGrid>
              <a:tr h="76432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Page #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From the Text</a:t>
                      </a:r>
                      <a:br>
                        <a:rPr lang="en-US" b="1" dirty="0" smtClean="0"/>
                      </a:br>
                      <a:r>
                        <a:rPr lang="en-US" b="1" dirty="0" smtClean="0"/>
                        <a:t> (Direct Quote, Paraphrase)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My Thoughts</a:t>
                      </a:r>
                      <a:endParaRPr lang="en-US" b="1" dirty="0"/>
                    </a:p>
                  </a:txBody>
                  <a:tcPr/>
                </a:tc>
              </a:tr>
              <a:tr h="719572"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</a:tr>
              <a:tr h="719572"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</a:tr>
              <a:tr h="719572"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</a:tr>
              <a:tr h="719572"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71369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471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Cards</a:t>
            </a:r>
            <a:endParaRPr lang="en-US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00067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comps.canstockphoto.com/can-stock-photo_csp83539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82"/>
          <a:stretch/>
        </p:blipFill>
        <p:spPr bwMode="auto">
          <a:xfrm>
            <a:off x="4114800" y="3493656"/>
            <a:ext cx="3810000" cy="284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Source?</a:t>
            </a:r>
            <a:endParaRPr lang="en-US" sz="60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2"/>
                </a:solidFill>
              </a:rPr>
              <a:t> </a:t>
            </a:r>
            <a:r>
              <a:rPr lang="en-US" sz="4000" b="1" dirty="0" smtClean="0">
                <a:solidFill>
                  <a:schemeClr val="accent2"/>
                </a:solidFill>
              </a:rPr>
              <a:t>Something that supplies or gives</a:t>
            </a:r>
            <a:r>
              <a:rPr lang="en-US" sz="4000" b="1" dirty="0">
                <a:solidFill>
                  <a:schemeClr val="accent2"/>
                </a:solidFill>
              </a:rPr>
              <a:t> </a:t>
            </a:r>
            <a:r>
              <a:rPr lang="en-US" sz="4000" b="1" dirty="0" smtClean="0">
                <a:solidFill>
                  <a:schemeClr val="accent2"/>
                </a:solidFill>
              </a:rPr>
              <a:t>information on a topic.</a:t>
            </a:r>
            <a:endParaRPr lang="en-US" sz="4000" b="1" dirty="0">
              <a:solidFill>
                <a:schemeClr val="accent2"/>
              </a:solidFill>
            </a:endParaRPr>
          </a:p>
        </p:txBody>
      </p:sp>
      <p:pic>
        <p:nvPicPr>
          <p:cNvPr id="19458" name="Picture 2" descr="http://comps.canstockphoto.com/can-stock-photo_csp1104631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84"/>
          <a:stretch/>
        </p:blipFill>
        <p:spPr bwMode="auto">
          <a:xfrm>
            <a:off x="838200" y="3633313"/>
            <a:ext cx="2667000" cy="271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32540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http://www.computerclipart.com/computer_clipart_images/laptop_computer_connected_to_the_internet_0521-1004-3015-4749_SM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371" y="1600200"/>
            <a:ext cx="1635029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alt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Sources?</a:t>
            </a:r>
            <a:endParaRPr lang="en-US" altLang="en-US" sz="4500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8229600" cy="46482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500" b="1" dirty="0" smtClean="0"/>
              <a:t>Sources </a:t>
            </a:r>
            <a:r>
              <a:rPr lang="en-US" altLang="en-US" sz="3500" b="1" dirty="0" smtClean="0"/>
              <a:t>include the following:</a:t>
            </a:r>
          </a:p>
          <a:p>
            <a:pPr marL="880110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500" b="1" dirty="0" smtClean="0">
                <a:solidFill>
                  <a:schemeClr val="accent2"/>
                </a:solidFill>
              </a:rPr>
              <a:t>Internet</a:t>
            </a:r>
            <a:br>
              <a:rPr lang="en-US" altLang="en-US" sz="3500" b="1" dirty="0" smtClean="0">
                <a:solidFill>
                  <a:schemeClr val="accent2"/>
                </a:solidFill>
              </a:rPr>
            </a:br>
            <a:endParaRPr lang="en-US" altLang="en-US" sz="3500" b="1" dirty="0" smtClean="0">
              <a:solidFill>
                <a:schemeClr val="accent2"/>
              </a:solidFill>
            </a:endParaRPr>
          </a:p>
          <a:p>
            <a:pPr marL="880110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500" b="1" dirty="0" smtClean="0">
                <a:solidFill>
                  <a:schemeClr val="accent2"/>
                </a:solidFill>
              </a:rPr>
              <a:t>Textbook</a:t>
            </a:r>
            <a:r>
              <a:rPr lang="en-US" altLang="en-US" sz="3500" b="1" dirty="0" smtClean="0"/>
              <a:t> (</a:t>
            </a:r>
            <a:r>
              <a:rPr lang="en-US" altLang="en-US" sz="3500" b="1" u="sng" dirty="0" smtClean="0"/>
              <a:t>Springboard</a:t>
            </a:r>
            <a:r>
              <a:rPr lang="en-US" altLang="en-US" sz="3500" b="1" dirty="0" smtClean="0"/>
              <a:t>)</a:t>
            </a:r>
            <a:br>
              <a:rPr lang="en-US" altLang="en-US" sz="3500" b="1" dirty="0" smtClean="0"/>
            </a:br>
            <a:endParaRPr lang="en-US" altLang="en-US" sz="3500" b="1" dirty="0" smtClean="0"/>
          </a:p>
          <a:p>
            <a:pPr marL="880110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500" b="1" dirty="0" smtClean="0">
                <a:solidFill>
                  <a:schemeClr val="accent2"/>
                </a:solidFill>
              </a:rPr>
              <a:t>Book</a:t>
            </a:r>
            <a:r>
              <a:rPr lang="en-US" altLang="en-US" sz="3500" b="1" dirty="0" smtClean="0"/>
              <a:t> </a:t>
            </a:r>
            <a:r>
              <a:rPr lang="en-US" altLang="en-US" sz="3500" b="1" dirty="0" smtClean="0"/>
              <a:t>(from the </a:t>
            </a:r>
            <a:r>
              <a:rPr lang="en-US" altLang="en-US" sz="3500" b="1" dirty="0" smtClean="0"/>
              <a:t>library, </a:t>
            </a:r>
            <a:r>
              <a:rPr lang="en-US" altLang="en-US" sz="3500" b="1" u="sng" dirty="0" smtClean="0"/>
              <a:t>The Giver</a:t>
            </a:r>
            <a:r>
              <a:rPr lang="en-US" altLang="en-US" sz="3500" b="1" dirty="0" smtClean="0"/>
              <a:t>)</a:t>
            </a:r>
            <a:br>
              <a:rPr lang="en-US" altLang="en-US" sz="3500" b="1" dirty="0" smtClean="0"/>
            </a:br>
            <a:r>
              <a:rPr lang="en-US" altLang="en-US" sz="3500" b="1" dirty="0" smtClean="0"/>
              <a:t> </a:t>
            </a:r>
            <a:endParaRPr lang="en-US" altLang="en-US" sz="3500" b="1" dirty="0" smtClean="0"/>
          </a:p>
          <a:p>
            <a:pPr marL="880110" lvl="1" indent="-514350" eaLnBrk="1" hangingPunct="1">
              <a:lnSpc>
                <a:spcPct val="90000"/>
              </a:lnSpc>
              <a:buFont typeface="+mj-lt"/>
              <a:buAutoNum type="arabicPeriod"/>
            </a:pPr>
            <a:r>
              <a:rPr lang="en-US" altLang="en-US" sz="3500" b="1" dirty="0" smtClean="0">
                <a:solidFill>
                  <a:schemeClr val="accent2"/>
                </a:solidFill>
              </a:rPr>
              <a:t>Magazine </a:t>
            </a:r>
            <a:r>
              <a:rPr lang="en-US" altLang="en-US" sz="3500" b="1" dirty="0" smtClean="0"/>
              <a:t>(from </a:t>
            </a:r>
            <a:r>
              <a:rPr lang="en-US" altLang="en-US" sz="3500" b="1" dirty="0" smtClean="0"/>
              <a:t>the library)</a:t>
            </a:r>
          </a:p>
          <a:p>
            <a:pPr marL="880110" lvl="1" indent="-514350" eaLnBrk="1" hangingPunct="1">
              <a:lnSpc>
                <a:spcPct val="90000"/>
              </a:lnSpc>
              <a:buFont typeface="+mj-lt"/>
              <a:buAutoNum type="arabicPeriod"/>
            </a:pPr>
            <a:endParaRPr lang="en-US" altLang="en-US" sz="3500" b="1" dirty="0" smtClean="0"/>
          </a:p>
        </p:txBody>
      </p:sp>
      <p:pic>
        <p:nvPicPr>
          <p:cNvPr id="13314" name="Picture 2" descr="http://images.clipartpanda.com/pencil-clip-art-RiAy6kLiL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5392">
            <a:off x="6721278" y="2536240"/>
            <a:ext cx="1593736" cy="1551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47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a Source Card?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98119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4000" b="1" dirty="0" smtClean="0"/>
              <a:t>A </a:t>
            </a:r>
            <a:r>
              <a:rPr lang="en-US" altLang="en-US" sz="4000" b="1" u="sng" dirty="0" smtClean="0">
                <a:solidFill>
                  <a:schemeClr val="accent2"/>
                </a:solidFill>
              </a:rPr>
              <a:t>source card </a:t>
            </a:r>
            <a:r>
              <a:rPr lang="en-US" altLang="en-US" sz="4000" b="1" dirty="0" smtClean="0"/>
              <a:t>has </a:t>
            </a:r>
            <a:r>
              <a:rPr lang="en-US" altLang="en-US" sz="4000" b="1" dirty="0" smtClean="0"/>
              <a:t>a </a:t>
            </a:r>
            <a:r>
              <a:rPr lang="en-US" altLang="en-US" sz="4000" b="1" dirty="0" smtClean="0">
                <a:solidFill>
                  <a:schemeClr val="accent2"/>
                </a:solidFill>
              </a:rPr>
              <a:t>statement</a:t>
            </a:r>
            <a:r>
              <a:rPr lang="en-US" altLang="en-US" sz="4000" b="1" dirty="0" smtClean="0"/>
              <a:t> </a:t>
            </a:r>
            <a:r>
              <a:rPr lang="en-US" altLang="en-US" sz="4000" b="1" dirty="0" smtClean="0"/>
              <a:t>you plan to use to </a:t>
            </a:r>
            <a:r>
              <a:rPr lang="en-US" altLang="en-US" sz="4000" b="1" dirty="0" smtClean="0">
                <a:solidFill>
                  <a:schemeClr val="accent2"/>
                </a:solidFill>
              </a:rPr>
              <a:t>strengthen the </a:t>
            </a:r>
            <a:r>
              <a:rPr lang="en-US" altLang="en-US" sz="4000" b="1" dirty="0" smtClean="0">
                <a:solidFill>
                  <a:schemeClr val="accent2"/>
                </a:solidFill>
              </a:rPr>
              <a:t>ideas</a:t>
            </a:r>
            <a:r>
              <a:rPr lang="en-US" altLang="en-US" sz="4000" b="1" dirty="0" smtClean="0"/>
              <a:t> </a:t>
            </a:r>
            <a:r>
              <a:rPr lang="en-US" altLang="en-US" sz="4000" b="1" dirty="0" smtClean="0"/>
              <a:t>in your </a:t>
            </a:r>
            <a:r>
              <a:rPr lang="en-US" altLang="en-US" sz="4000" b="1" dirty="0" smtClean="0"/>
              <a:t>paragraphs.</a:t>
            </a:r>
            <a:endParaRPr lang="en-US" altLang="en-US" sz="4000" b="1" dirty="0" smtClean="0"/>
          </a:p>
          <a:p>
            <a:pPr lvl="1" eaLnBrk="1" hangingPunct="1">
              <a:lnSpc>
                <a:spcPct val="90000"/>
              </a:lnSpc>
            </a:pPr>
            <a:endParaRPr lang="en-US" altLang="en-US" sz="2400" b="1" dirty="0" smtClean="0"/>
          </a:p>
        </p:txBody>
      </p:sp>
      <p:pic>
        <p:nvPicPr>
          <p:cNvPr id="15362" name="Picture 2" descr="http://portal.countyofventura.org/portal/page/portal/VCAAA/Reference%20Books%20clip%20art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0000"/>
            <a:ext cx="3124200" cy="2477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www.bcps.org/offices/Lis/models/savebay/images/1599706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3474566"/>
            <a:ext cx="3200400" cy="2805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1827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en-US" altLang="en-US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Sources for a Research Paper</a:t>
            </a:r>
            <a:endParaRPr lang="en-US" altLang="en-US" b="1" u="sng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sz="3500" b="1" dirty="0" smtClean="0"/>
              <a:t>Research </a:t>
            </a:r>
            <a:r>
              <a:rPr lang="en-US" altLang="en-US" sz="3500" b="1" dirty="0" smtClean="0"/>
              <a:t>paper must </a:t>
            </a:r>
            <a:r>
              <a:rPr lang="en-US" altLang="en-US" sz="3500" b="1" dirty="0" smtClean="0"/>
              <a:t>have:</a:t>
            </a:r>
            <a:br>
              <a:rPr lang="en-US" altLang="en-US" sz="3500" b="1" dirty="0" smtClean="0"/>
            </a:br>
            <a:endParaRPr lang="en-US" altLang="en-US" sz="3500" b="1" dirty="0" smtClean="0"/>
          </a:p>
          <a:p>
            <a:pPr lvl="1">
              <a:lnSpc>
                <a:spcPct val="90000"/>
              </a:lnSpc>
            </a:pPr>
            <a:r>
              <a:rPr lang="en-US" altLang="en-US" sz="3500" b="1" dirty="0" smtClean="0"/>
              <a:t> At </a:t>
            </a:r>
            <a:r>
              <a:rPr lang="en-US" altLang="en-US" sz="3500" b="1" dirty="0" smtClean="0"/>
              <a:t>least </a:t>
            </a:r>
            <a:r>
              <a:rPr lang="en-US" altLang="en-US" sz="3500" b="1" dirty="0" smtClean="0">
                <a:solidFill>
                  <a:schemeClr val="accent2"/>
                </a:solidFill>
              </a:rPr>
              <a:t>three different sources </a:t>
            </a:r>
            <a:r>
              <a:rPr lang="en-US" altLang="en-US" sz="3500" b="1" dirty="0" smtClean="0"/>
              <a:t>which will appear as </a:t>
            </a:r>
            <a:r>
              <a:rPr lang="en-US" altLang="en-US" sz="3500" b="1" u="sng" dirty="0" smtClean="0">
                <a:solidFill>
                  <a:schemeClr val="accent2"/>
                </a:solidFill>
              </a:rPr>
              <a:t>WORKS CITED </a:t>
            </a:r>
            <a:r>
              <a:rPr lang="en-US" altLang="en-US" sz="3500" b="1" dirty="0" smtClean="0"/>
              <a:t>entries in the bibliography. </a:t>
            </a:r>
          </a:p>
          <a:p>
            <a:pPr lvl="1" eaLnBrk="1" hangingPunct="1">
              <a:lnSpc>
                <a:spcPct val="90000"/>
              </a:lnSpc>
            </a:pPr>
            <a:endParaRPr lang="en-US" altLang="en-US" sz="3500" b="1" dirty="0" smtClean="0"/>
          </a:p>
        </p:txBody>
      </p:sp>
      <p:pic>
        <p:nvPicPr>
          <p:cNvPr id="11266" name="Picture 2" descr="http://socialstudies.mrdonn.org/la_bibliograph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267200"/>
            <a:ext cx="44958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947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Cards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14400"/>
            <a:ext cx="8229600" cy="4724400"/>
          </a:xfrm>
        </p:spPr>
        <p:txBody>
          <a:bodyPr>
            <a:normAutofit/>
          </a:bodyPr>
          <a:lstStyle/>
          <a:p>
            <a:pPr eaLnBrk="1" hangingPunct="1"/>
            <a:endParaRPr lang="en-US" sz="3500" b="1" dirty="0" smtClean="0"/>
          </a:p>
          <a:p>
            <a:pPr eaLnBrk="1" hangingPunct="1"/>
            <a:r>
              <a:rPr lang="en-US" sz="3500" b="1" dirty="0" smtClean="0"/>
              <a:t>For </a:t>
            </a:r>
            <a:r>
              <a:rPr lang="en-US" sz="3500" b="1" dirty="0" smtClean="0"/>
              <a:t>each source you use, you will need to create a source card</a:t>
            </a:r>
            <a:r>
              <a:rPr lang="en-US" sz="3500" b="1" dirty="0" smtClean="0"/>
              <a:t>.</a:t>
            </a:r>
            <a:br>
              <a:rPr lang="en-US" sz="3500" b="1" dirty="0" smtClean="0"/>
            </a:br>
            <a:endParaRPr lang="en-US" sz="35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609600" y="2971800"/>
            <a:ext cx="8001000" cy="861774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Source = New Card</a:t>
            </a:r>
            <a:endParaRPr lang="en-US" sz="5000" b="1" u="sng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wspucla.files.wordpress.com/2013/11/clip-art-library-book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114800"/>
            <a:ext cx="2368061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http://clipart.mrdonn.org/research_ico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990976"/>
            <a:ext cx="3124200" cy="234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1706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Cards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lnSpcReduction="10000"/>
          </a:bodyPr>
          <a:lstStyle/>
          <a:p>
            <a:r>
              <a:rPr lang="en-US" sz="3500" b="1" dirty="0" smtClean="0"/>
              <a:t>Each </a:t>
            </a:r>
            <a:r>
              <a:rPr lang="en-US" sz="3500" b="1" dirty="0" smtClean="0"/>
              <a:t>source card should include information about the </a:t>
            </a:r>
            <a:r>
              <a:rPr lang="en-US" sz="3500" b="1" dirty="0" smtClean="0"/>
              <a:t>source:</a:t>
            </a:r>
          </a:p>
          <a:p>
            <a:pPr lvl="1"/>
            <a:r>
              <a:rPr lang="en-US" sz="3300" b="1" dirty="0" smtClean="0">
                <a:solidFill>
                  <a:schemeClr val="accent2"/>
                </a:solidFill>
              </a:rPr>
              <a:t>Author</a:t>
            </a:r>
            <a:br>
              <a:rPr lang="en-US" sz="3300" b="1" dirty="0" smtClean="0">
                <a:solidFill>
                  <a:schemeClr val="accent2"/>
                </a:solidFill>
              </a:rPr>
            </a:br>
            <a:endParaRPr lang="en-US" sz="3300" b="1" dirty="0">
              <a:solidFill>
                <a:schemeClr val="accent2"/>
              </a:solidFill>
            </a:endParaRPr>
          </a:p>
          <a:p>
            <a:pPr lvl="1"/>
            <a:r>
              <a:rPr lang="en-US" sz="3300" b="1" dirty="0" smtClean="0">
                <a:solidFill>
                  <a:schemeClr val="accent2"/>
                </a:solidFill>
              </a:rPr>
              <a:t>Title</a:t>
            </a:r>
            <a:br>
              <a:rPr lang="en-US" sz="3300" b="1" dirty="0" smtClean="0">
                <a:solidFill>
                  <a:schemeClr val="accent2"/>
                </a:solidFill>
              </a:rPr>
            </a:br>
            <a:endParaRPr lang="en-US" sz="3300" b="1" dirty="0" smtClean="0">
              <a:solidFill>
                <a:schemeClr val="accent2"/>
              </a:solidFill>
            </a:endParaRPr>
          </a:p>
          <a:p>
            <a:pPr lvl="1"/>
            <a:r>
              <a:rPr lang="en-US" sz="3300" b="1" dirty="0" smtClean="0">
                <a:solidFill>
                  <a:schemeClr val="accent2"/>
                </a:solidFill>
              </a:rPr>
              <a:t>Publisher</a:t>
            </a:r>
            <a:br>
              <a:rPr lang="en-US" sz="3300" b="1" dirty="0" smtClean="0">
                <a:solidFill>
                  <a:schemeClr val="accent2"/>
                </a:solidFill>
              </a:rPr>
            </a:br>
            <a:endParaRPr lang="en-US" sz="3300" b="1" dirty="0" smtClean="0">
              <a:solidFill>
                <a:schemeClr val="accent2"/>
              </a:solidFill>
            </a:endParaRPr>
          </a:p>
          <a:p>
            <a:pPr lvl="1"/>
            <a:r>
              <a:rPr lang="en-US" sz="3300" b="1" dirty="0" smtClean="0">
                <a:solidFill>
                  <a:schemeClr val="accent2"/>
                </a:solidFill>
              </a:rPr>
              <a:t>Year</a:t>
            </a:r>
            <a:r>
              <a:rPr lang="en-US" sz="3300" b="1" dirty="0" smtClean="0"/>
              <a:t> </a:t>
            </a:r>
          </a:p>
          <a:p>
            <a:pPr marL="68580" indent="0">
              <a:buNone/>
            </a:pPr>
            <a:endParaRPr lang="en-US" sz="3500" b="1" dirty="0" smtClean="0"/>
          </a:p>
        </p:txBody>
      </p:sp>
      <p:sp>
        <p:nvSpPr>
          <p:cNvPr id="2" name="Rectangle 1"/>
          <p:cNvSpPr/>
          <p:nvPr/>
        </p:nvSpPr>
        <p:spPr>
          <a:xfrm>
            <a:off x="3505200" y="3048000"/>
            <a:ext cx="5029200" cy="22098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Box 9"/>
          <p:cNvSpPr txBox="1">
            <a:spLocks noChangeArrowheads="1"/>
          </p:cNvSpPr>
          <p:nvPr/>
        </p:nvSpPr>
        <p:spPr bwMode="auto">
          <a:xfrm>
            <a:off x="3532909" y="3733800"/>
            <a:ext cx="5001491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solidFill>
                  <a:srgbClr val="FF0000"/>
                </a:solidFill>
              </a:rPr>
              <a:t>Author’s Last Name</a:t>
            </a:r>
            <a:r>
              <a:rPr lang="en-US" altLang="en-US" sz="2000" dirty="0"/>
              <a:t>, First Name Middle Initial. </a:t>
            </a:r>
            <a:r>
              <a:rPr lang="en-US" altLang="en-US" sz="2000" u="sng" dirty="0">
                <a:solidFill>
                  <a:schemeClr val="accent2"/>
                </a:solidFill>
              </a:rPr>
              <a:t>Title of Book</a:t>
            </a:r>
            <a:r>
              <a:rPr lang="en-US" altLang="en-US" sz="2000" dirty="0"/>
              <a:t>. </a:t>
            </a:r>
            <a:r>
              <a:rPr lang="en-US" altLang="en-US" sz="2000" dirty="0">
                <a:solidFill>
                  <a:schemeClr val="accent3"/>
                </a:solidFill>
              </a:rPr>
              <a:t>City of  Publication</a:t>
            </a:r>
            <a:r>
              <a:rPr lang="en-US" altLang="en-US" sz="2000" dirty="0">
                <a:solidFill>
                  <a:schemeClr val="folHlink"/>
                </a:solidFill>
              </a:rPr>
              <a:t>: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rgbClr val="FF66CC"/>
                </a:solidFill>
              </a:rPr>
              <a:t>Publisher,</a:t>
            </a:r>
            <a:r>
              <a:rPr lang="en-US" altLang="en-US" sz="2000" dirty="0"/>
              <a:t> </a:t>
            </a:r>
            <a:r>
              <a:rPr lang="en-US" altLang="en-US" sz="2000" dirty="0">
                <a:solidFill>
                  <a:schemeClr val="accent4"/>
                </a:solidFill>
              </a:rPr>
              <a:t>Year of Publication.</a:t>
            </a:r>
          </a:p>
        </p:txBody>
      </p:sp>
    </p:spTree>
    <p:extLst>
      <p:ext uri="{BB962C8B-B14F-4D97-AF65-F5344CB8AC3E}">
        <p14:creationId xmlns:p14="http://schemas.microsoft.com/office/powerpoint/2010/main" val="26540315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3549</TotalTime>
  <Words>347</Words>
  <Application>Microsoft Office PowerPoint</Application>
  <PresentationFormat>On-screen Show (4:3)</PresentationFormat>
  <Paragraphs>71</Paragraphs>
  <Slides>18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Austin</vt:lpstr>
      <vt:lpstr>Microsoft Photo Editor 3.0 Photo</vt:lpstr>
      <vt:lpstr>DO NOW!</vt:lpstr>
      <vt:lpstr>INDEPENDENT READING</vt:lpstr>
      <vt:lpstr>Source Cards</vt:lpstr>
      <vt:lpstr>What is a Source?</vt:lpstr>
      <vt:lpstr>What are Sources?</vt:lpstr>
      <vt:lpstr>What is a Source Card?</vt:lpstr>
      <vt:lpstr>Sources for a Research Paper</vt:lpstr>
      <vt:lpstr>Source Cards</vt:lpstr>
      <vt:lpstr>Source Cards</vt:lpstr>
      <vt:lpstr>PowerPoint Presentation</vt:lpstr>
      <vt:lpstr>Sample Book Source Card</vt:lpstr>
      <vt:lpstr>Create a Source Card for The Giver</vt:lpstr>
      <vt:lpstr>What Goes On a Source Card?</vt:lpstr>
      <vt:lpstr>How to Take Another Author’s Information:</vt:lpstr>
      <vt:lpstr>PLAGIARISM</vt:lpstr>
      <vt:lpstr>Using Another Writer’s Words as Your Own… the RIGHT Way!</vt:lpstr>
      <vt:lpstr>On Your Own:</vt:lpstr>
      <vt:lpstr>Reading from The Giver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21</cp:revision>
  <dcterms:created xsi:type="dcterms:W3CDTF">2014-12-02T14:32:48Z</dcterms:created>
  <dcterms:modified xsi:type="dcterms:W3CDTF">2014-12-05T01:41:56Z</dcterms:modified>
</cp:coreProperties>
</file>